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Lato"/>
      <p:regular r:id="rId19"/>
      <p:bold r:id="rId20"/>
      <p:italic r:id="rId21"/>
      <p:boldItalic r:id="rId22"/>
    </p:embeddedFon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a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2380f5b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2380f5b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e8560ae8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e8560ae8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e8560ae8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e8560ae8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04f47f1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504f47f1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Today you’ve added more functions to your toolbox. Functions like </a:t>
            </a:r>
            <a:r>
              <a:rPr lang="en" sz="115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pie-chart</a:t>
            </a: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sz="1150">
                <a:solidFill>
                  <a:srgbClr val="4D5966"/>
                </a:solidFill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bar-chart</a:t>
            </a: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can be used to visually display data, and even transform entire tables!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You will have many opportunities to use these concepts in this course, by writing programs to answer data science questions.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4f5a9d6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4f5a9d6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504f47e8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504f47e8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4f5a9d67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4f5a9d67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750ea38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750ea38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2b11217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2b11217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2b11217f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2b11217f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b11217f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b11217f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504f47f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504f47f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Debrief the activity with the class. What kind of value was produced by that expression? (An Image! New datatype!) Which error messages were helpful? Which ones weren’t?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2b11217f7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2b11217f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18554" l="0" r="0" t="3417"/>
          <a:stretch/>
        </p:blipFill>
        <p:spPr>
          <a:xfrm>
            <a:off x="0" y="0"/>
            <a:ext cx="9144000" cy="4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/>
          </a:blip>
          <a:srcRect b="0" l="0" r="0" t="5087"/>
          <a:stretch/>
        </p:blipFill>
        <p:spPr>
          <a:xfrm>
            <a:off x="0" y="-152400"/>
            <a:ext cx="9144000" cy="4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 b="8605" l="0" r="0" t="7684"/>
          <a:stretch/>
        </p:blipFill>
        <p:spPr>
          <a:xfrm>
            <a:off x="0" y="0"/>
            <a:ext cx="9144000" cy="4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3961" l="0" r="0" t="22535"/>
          <a:stretch/>
        </p:blipFill>
        <p:spPr>
          <a:xfrm>
            <a:off x="-15125" y="-35950"/>
            <a:ext cx="9159125" cy="44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8" name="Google Shape;7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37963" y="919825"/>
            <a:ext cx="4268075" cy="42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3" name="Google Shape;8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-76200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nch">
  <p:cSld name="TITLE_AND_BODY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8" name="Google Shape;8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99" y="77476"/>
            <a:ext cx="1357650" cy="13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igate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051" y="77624"/>
            <a:ext cx="1417905" cy="141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nthesize">
  <p:cSld name="TITLE_AND_BODY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8" name="Google Shape;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37" y="1428"/>
            <a:ext cx="1461990" cy="14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lemental">
  <p:cSld name="TITLE_AND_BODY_2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3" name="Google Shape;10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02" y="47651"/>
            <a:ext cx="1507040" cy="15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37963" y="919825"/>
            <a:ext cx="4268075" cy="42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575" y="4736550"/>
            <a:ext cx="276000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450" y="4736550"/>
            <a:ext cx="276000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logo_1x.png" id="14" name="Google Shape;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534" y="4703613"/>
            <a:ext cx="484891" cy="3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/>
        </p:nvSpPr>
        <p:spPr>
          <a:xfrm>
            <a:off x="6686850" y="4645550"/>
            <a:ext cx="2438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@BootstrapWorld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 b="14203" l="0" r="0" t="2732"/>
          <a:stretch/>
        </p:blipFill>
        <p:spPr>
          <a:xfrm>
            <a:off x="0" y="0"/>
            <a:ext cx="9144000" cy="4390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2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 rotWithShape="1">
          <a:blip r:embed="rId2">
            <a:alphaModFix/>
          </a:blip>
          <a:srcRect b="21135" l="0" r="0" t="0"/>
          <a:stretch/>
        </p:blipFill>
        <p:spPr>
          <a:xfrm>
            <a:off x="0" y="0"/>
            <a:ext cx="9144000" cy="4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b="18554" l="0" r="0" t="3417"/>
          <a:stretch/>
        </p:blipFill>
        <p:spPr>
          <a:xfrm>
            <a:off x="0" y="0"/>
            <a:ext cx="9144000" cy="4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4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2">
            <a:alphaModFix/>
          </a:blip>
          <a:srcRect b="0" l="0" r="0" t="5087"/>
          <a:stretch/>
        </p:blipFill>
        <p:spPr>
          <a:xfrm>
            <a:off x="0" y="-152400"/>
            <a:ext cx="9144000" cy="4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 rotWithShape="1">
          <a:blip r:embed="rId2">
            <a:alphaModFix/>
          </a:blip>
          <a:srcRect b="8605" l="0" r="0" t="7684"/>
          <a:stretch/>
        </p:blipFill>
        <p:spPr>
          <a:xfrm>
            <a:off x="0" y="0"/>
            <a:ext cx="9144000" cy="4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7"/>
          <p:cNvPicPr preferRelativeResize="0"/>
          <p:nvPr/>
        </p:nvPicPr>
        <p:blipFill rotWithShape="1">
          <a:blip r:embed="rId2">
            <a:alphaModFix/>
          </a:blip>
          <a:srcRect b="3961" l="0" r="0" t="22535"/>
          <a:stretch/>
        </p:blipFill>
        <p:spPr>
          <a:xfrm>
            <a:off x="-15125" y="-35950"/>
            <a:ext cx="9159125" cy="44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7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5" name="Google Shape;1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-7800" y="-625"/>
            <a:ext cx="9175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50" y="-76200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nch">
  <p:cSld name="TITLE_AND_BODY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-7800" y="-625"/>
            <a:ext cx="9175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99" y="77476"/>
            <a:ext cx="1357650" cy="13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igate">
  <p:cSld name="TITLE_AND_BODY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051" y="77624"/>
            <a:ext cx="1417905" cy="141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nthesize">
  <p:cSld name="TITLE_AND_BODY_2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37" y="1428"/>
            <a:ext cx="1461990" cy="14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lemental">
  <p:cSld name="TITLE_AND_BODY_2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02" y="47651"/>
            <a:ext cx="1507040" cy="15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 b="14203" l="0" r="0" t="2732"/>
          <a:stretch/>
        </p:blipFill>
        <p:spPr>
          <a:xfrm>
            <a:off x="0" y="0"/>
            <a:ext cx="9144000" cy="439010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21135" l="0" r="0" t="0"/>
          <a:stretch/>
        </p:blipFill>
        <p:spPr>
          <a:xfrm>
            <a:off x="0" y="0"/>
            <a:ext cx="9144000" cy="4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" y="3561975"/>
            <a:ext cx="1641077" cy="16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ootstrapworld.org/materials/latest/en-us/courses/data-science/lessons/displaying-categorical-data/pages/pie-chart-notice.html" TargetMode="External"/><Relationship Id="rId4" Type="http://schemas.openxmlformats.org/officeDocument/2006/relationships/hyperlink" Target="https://bootstrapworld.org/materials/latest/en-us/courses/data-science/lessons/displaying-categorical-data/pages/bar-chart-notice.html" TargetMode="External"/><Relationship Id="rId5" Type="http://schemas.openxmlformats.org/officeDocument/2006/relationships/hyperlink" Target="https://bootstrapworld.org/materials/latest/en-us/courses/data-science/lessons/displaying-categorical-data/pages/bar-and-pie-notice.html" TargetMode="External"/><Relationship Id="rId6" Type="http://schemas.openxmlformats.org/officeDocument/2006/relationships/hyperlink" Target="https://bootstrapworld.org/materials/latest/en-us/courses/data-science/lessons/displaying-categorical-data/pages/matching-bar-to-pie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xd1lqNl9DaDJUZmNJc1ROWmM2WW5ueVVqU0hBM3NHMy15VU8wbDhSMXVvIiwiY29udGVudElkIjoiY3VzdG9tLXJlc3BvbnNlLWZyZWVSZXNwb25zZS10ZXh0Iiwic2xpZGVJZCI6Imc3NTA0ZjQ3ZjE2XzBfNjciLCJjb250ZW50SW5zdGFuY2VJZCI6IjFxd1lqNl9DaDJUZmNJc1ROWmM2WW5ueVVqU0hBM3NHMy15VU8wbDhSMXVvLzA1Y2FjZmM1LTJiOWMtNGJmNy1hZjI1LTk3NTQ5MGI4ODkwNiJ9pearId=magic-pear-metadata-identifie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ootstrapworld.org/materials/latest/en-us/courses/data-science/lessons/displaying-categorical-data/pages/plot-practice.html" TargetMode="External"/><Relationship Id="rId4" Type="http://schemas.openxmlformats.org/officeDocument/2006/relationships/hyperlink" Target="https://bootstrapworld.org/materials/latest/en-us/courses/data-science/lessons/infographics/pages/infographics.html" TargetMode="External"/><Relationship Id="rId5" Type="http://schemas.openxmlformats.org/officeDocument/2006/relationships/hyperlink" Target="https://bootstrapworld.org/materials/latest/en-us/courses/data-science/lessons/infographics/pages/infographics-rubric.html" TargetMode="External"/><Relationship Id="rId6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EzLWpTX3gtOW95X01DSDVfdjQxWGtYQ0NnRGJzblRvSyZ2PThjNGRhN2QiLCJhbnN3ZXJzIjpbXX0=pearId=magic-pear-shape-identifier" TargetMode="External"/><Relationship Id="rId7" Type="http://schemas.openxmlformats.org/officeDocument/2006/relationships/image" Target="../media/image34.png"/><Relationship Id="rId8" Type="http://schemas.openxmlformats.org/officeDocument/2006/relationships/hyperlink" Target="http://dontchangethislink.peardeckmagic.zone?eyJ0eXBlIjoiZ29vZ2xlLXNsaWRlcy1hZGRvbi1yZXNwb25zZS1mb290ZXIiLCJsYXN0RWRpdGVkQnkiOiIxMDg2NzE3ODUzMTY1MzIzODIyNzQiLCJwcmVzZW50YXRpb25JZCI6IjFxd1lqNl9DaDJUZmNJc1ROWmM2WW5ueVVqU0hBM3NHMy15VU8wbDhSMXVvIiwiY29udGVudElkIjoiY3VzdG9tLXJlc3BvbnNlLWVtYmVkZGVkV2Vic2l0ZSIsInNsaWRlSWQiOiJnODRmNWE5ZDY3Yl8wXzU1IiwiY29udGVudEluc3RhbmNlSWQiOiIxcXdZajZfQ2gyVGZjSXNUTlpjNllubnlValNIQTNzRzMteVVPMGw4UjF1by8zYjUyN2RkMy02Njc2LTQ3M2YtOGJhNi03MDNiN2MyYjNjN2YifQ==pearId=magic-pear-metadata-identifi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xd1lqNl9DaDJUZmNJc1ROWmM2WW5ueVVqU0hBM3NHMy15VU8wbDhSMXVvIiwiY29udGVudElkIjoiY3VzdG9tLXJlc3BvbnNlLWZyZWVSZXNwb25zZS10ZXh0Iiwic2xpZGVJZCI6Imc3NTA0ZjQ3ZTg3XzBfMjEiLCJjb250ZW50SW5zdGFuY2VJZCI6IjFxd1lqNl9DaDJUZmNJc1ROWmM2WW5ueVVqU0hBM3NHMy15VU8wbDhSMXVvL2ZiMjFjM2ViLTMyY2ItNGNiNS1iODcxLTJiYTNiYTQyZGNjMiJ9pearId=magic-pear-metadata-identifi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xd1lqNl9DaDJUZmNJc1ROWmM2WW5ueVVqU0hBM3NHMy15VU8wbDhSMXVvIiwiY29udGVudElkIjoiY3VzdG9tLXJlc3BvbnNlLWZyZWVSZXNwb25zZS10ZXh0Iiwic2xpZGVJZCI6Imc4NGY1YTlkNjdiXzBfMTQiLCJjb250ZW50SW5zdGFuY2VJZCI6IjFxd1lqNl9DaDJUZmNJc1ROWmM2WW5ueVVqU0hBM3NHMy15VU8wbDhSMXVvLzUwMGJlZTMxLTEyNWEtNGE4My1iZmYzLTk4MTYzYWE2ODg3OCJ9pearId=magic-pear-metadata-identifi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://dontchangethislink.peardeckmagic.zone?eyJ0eXBlIjoiZ29vZ2xlLXNsaWRlcy1hZGRvbi1yZXNwb25zZS1mb290ZXIiLCJsYXN0RWRpdGVkQnkiOiIxMDg2NzE3ODUzMTY1MzIzODIyNzQiLCJwcmVzZW50YXRpb25JZCI6IjFxd1lqNl9DaDJUZmNJc1ROWmM2WW5ueVVqU0hBM3NHMy15VU8wbDhSMXVvIiwiY29udGVudElkIjoiY3VzdG9tLXJlc3BvbnNlLWVtYmVkZGVkV2Vic2l0ZSIsInNsaWRlSWQiOiJnYTc1MGVhMzhhN18wXzAiLCJjb250ZW50SW5zdGFuY2VJZCI6IjFxd1lqNl9DaDJUZmNJc1ROWmM2WW5ueVVqU0hBM3NHMy15VU8wbDhSMXVvLzIxMGQ5NGY3LWIyNTctNGI1MC1iMDE1LWIxNDg5Y2Q5NzNiZCJ9pearId=magic-pear-metadata-identifi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==pearId=magic-pear-shape-identifier" TargetMode="External"/><Relationship Id="rId5" Type="http://schemas.openxmlformats.org/officeDocument/2006/relationships/image" Target="../media/image33.png"/><Relationship Id="rId6" Type="http://schemas.openxmlformats.org/officeDocument/2006/relationships/hyperlink" Target="http://dontchangethislink.peardeckmagic.zone?eyJ0eXBlIjoiZ29vZ2xlLXNsaWRlcy1hZGRvbi1yZXNwb25zZS1mb290ZXIiLCJsYXN0RWRpdGVkQnkiOiIxMDI3ODcwMjI4ODQzMzk5NjE5ODciLCJwcmVzZW50YXRpb25JZCI6IjFxd1lqNl9DaDJUZmNJc1ROWmM2WW5ueVVqU0hBM3NHMy15VU8wbDhSMXVvIiwiY29udGVudElkIjoiY3VzdG9tLXJlc3BvbnNlLWVtYmVkZGVkV2Vic2l0ZSIsInNsaWRlSWQiOiJnOTJiMTEyMTdmN18wXzE3OSIsImNvbnRlbnRJbnN0YW5jZUlkIjoiMXF3WWo2X0NoMlRmY0lzVE5aYzZZbm55VWpTSEEzc0czLXlVTzBsOFIxdW8vNTM4YmI3MmUtODRiMC00MmZlLWI1ZjMtNTIwMTZlZWExMDIxIn0=pearId=magic-pear-metadata-identifi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36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xd1lqNl9DaDJUZmNJc1ROWmM2WW5ueVVqU0hBM3NHMy15VU8wbDhSMXVvIiwiY29udGVudElkIjoiY3VzdG9tLXJlc3BvbnNlLWZyZWVSZXNwb25zZS10ZXh0Iiwic2xpZGVJZCI6Imc3NTA0ZjQ3ZmFmXzBfMjUiLCJjb250ZW50SW5zdGFuY2VJZCI6IjFxd1lqNl9DaDJUZmNJc1ROWmM2WW5ueVVqU0hBM3NHMy15VU8wbDhSMXVvLzVhMWI5MmM1LWM2ZmMtNDUyMy1iYzNiLTkxYWViNzdjZGE2MCJ9pearId=magic-pear-metadata-identifie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1412450" y="-12175"/>
            <a:ext cx="757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Variables</a:t>
            </a:r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To dig deeper into pie charts and bar charts, have students turn to 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Pie Chart - Notice and Wonder</a:t>
            </a:r>
            <a:endParaRPr sz="2600">
              <a:solidFill>
                <a:srgbClr val="3C78D8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Bar Chart - Notice and Wonder</a:t>
            </a:r>
            <a:endParaRPr sz="2600">
              <a:solidFill>
                <a:srgbClr val="3C78D8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Bar &amp; Pie Chart - Notice and Wonder</a:t>
            </a:r>
            <a:endParaRPr sz="2600">
              <a:solidFill>
                <a:srgbClr val="3C78D8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Matching Bar Charts to Pie Charts</a:t>
            </a:r>
            <a:endParaRPr sz="26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Exploring other Displays</a:t>
            </a:r>
            <a:endParaRPr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There are lots of other functions, for all different kinds of charts and plots.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Even if you don’t know what these plots are for yet, see if you can use your knowledge of </a:t>
            </a:r>
            <a:r>
              <a:rPr b="1" lang="en" sz="2100">
                <a:solidFill>
                  <a:schemeClr val="dk1"/>
                </a:solidFill>
              </a:rPr>
              <a:t>Contracts</a:t>
            </a:r>
            <a:r>
              <a:rPr lang="en" sz="2100">
                <a:solidFill>
                  <a:schemeClr val="dk1"/>
                </a:solidFill>
              </a:rPr>
              <a:t> to figure out how to use them.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</a:rPr>
              <a:t>Complete</a:t>
            </a:r>
            <a:r>
              <a:rPr lang="en" sz="2100">
                <a:solidFill>
                  <a:srgbClr val="3C78D8"/>
                </a:solidFill>
                <a:highlight>
                  <a:schemeClr val="lt1"/>
                </a:highlight>
              </a:rPr>
              <a:t> Exploring Displays</a:t>
            </a: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</a:rPr>
              <a:t> and </a:t>
            </a:r>
            <a:r>
              <a:rPr lang="en" sz="2100">
                <a:solidFill>
                  <a:srgbClr val="3C78D8"/>
                </a:solidFill>
                <a:highlight>
                  <a:schemeClr val="lt1"/>
                </a:highlight>
              </a:rPr>
              <a:t>(More) Exploring Displays</a:t>
            </a: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3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Exploring other Displays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1748125" y="10937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What did you find?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What is your favorite type of display?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Are there any displays you’ve never seen before? </a:t>
            </a:r>
            <a:endParaRPr sz="2200"/>
          </a:p>
        </p:txBody>
      </p:sp>
      <p:pic>
        <p:nvPicPr>
          <p:cNvPr id="225" name="Google Shape;225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0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Graphs</a:t>
            </a:r>
            <a:endParaRPr/>
          </a:p>
        </p:txBody>
      </p:sp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1748125" y="9561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" sz="2700" u="sng">
                <a:solidFill>
                  <a:schemeClr val="hlink"/>
                </a:solidFill>
                <a:hlinkClick r:id="rId3"/>
              </a:rPr>
              <a:t>Practice Plotting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u="sng">
                <a:solidFill>
                  <a:schemeClr val="hlink"/>
                </a:solidFill>
                <a:hlinkClick r:id="rId4"/>
              </a:rPr>
              <a:t>Making Infographics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u="sng">
                <a:solidFill>
                  <a:schemeClr val="hlink"/>
                </a:solidFill>
                <a:hlinkClick r:id="rId5"/>
              </a:rPr>
              <a:t>Making Infographics Rubric</a:t>
            </a:r>
            <a:endParaRPr sz="2700"/>
          </a:p>
        </p:txBody>
      </p:sp>
      <p:pic>
        <p:nvPicPr>
          <p:cNvPr id="233" name="Google Shape;233;p4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1">
            <a:hlinkClick r:id="rId8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idx="1" type="body"/>
          </p:nvPr>
        </p:nvSpPr>
        <p:spPr>
          <a:xfrm>
            <a:off x="1748125" y="1063425"/>
            <a:ext cx="6816900" cy="31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Have you ever seen a picture created from a table of data?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Can you think of a situation when you would want to take a table and produce an image?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47" name="Google Shape;147;p30"/>
          <p:cNvSpPr txBox="1"/>
          <p:nvPr>
            <p:ph type="title"/>
          </p:nvPr>
        </p:nvSpPr>
        <p:spPr>
          <a:xfrm>
            <a:off x="1421725" y="-12175"/>
            <a:ext cx="74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Variables</a:t>
            </a:r>
            <a:endParaRPr/>
          </a:p>
        </p:txBody>
      </p:sp>
      <p:pic>
        <p:nvPicPr>
          <p:cNvPr id="148" name="Google Shape;148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1748125" y="1926675"/>
            <a:ext cx="6816900" cy="22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What is the Name of this function?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How many inputs are in its Domain?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5" name="Google Shape;155;p31"/>
          <p:cNvSpPr txBox="1"/>
          <p:nvPr>
            <p:ph type="title"/>
          </p:nvPr>
        </p:nvSpPr>
        <p:spPr>
          <a:xfrm>
            <a:off x="1421725" y="-12175"/>
            <a:ext cx="74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Variables</a:t>
            </a:r>
            <a:endParaRPr/>
          </a:p>
        </p:txBody>
      </p:sp>
      <p:sp>
        <p:nvSpPr>
          <p:cNvPr id="156" name="Google Shape;156;p31"/>
          <p:cNvSpPr/>
          <p:nvPr/>
        </p:nvSpPr>
        <p:spPr>
          <a:xfrm>
            <a:off x="1883125" y="1049200"/>
            <a:ext cx="6273300" cy="732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7800" marR="1778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D7054"/>
                </a:solidFill>
                <a:latin typeface="Courier New"/>
                <a:ea typeface="Courier New"/>
                <a:cs typeface="Courier New"/>
                <a:sym typeface="Courier New"/>
              </a:rPr>
              <a:t># pie-chart :: (t :: Table, col :: String) → Image</a:t>
            </a:r>
            <a:endParaRPr sz="1500">
              <a:solidFill>
                <a:srgbClr val="CD70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pie-chart(animals-table, "legs")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7" name="Google Shape;157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idx="1" type="body"/>
          </p:nvPr>
        </p:nvSpPr>
        <p:spPr>
          <a:xfrm>
            <a:off x="1883125" y="2179275"/>
            <a:ext cx="6664500" cy="32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Click run.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Then type </a:t>
            </a:r>
            <a:r>
              <a:rPr lang="en" sz="20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pie-chart(animals-table, "legs")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and hit Enter.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What happens?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1421725" y="-12175"/>
            <a:ext cx="74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Variables</a:t>
            </a:r>
            <a:endParaRPr/>
          </a:p>
        </p:txBody>
      </p:sp>
      <p:sp>
        <p:nvSpPr>
          <p:cNvPr id="165" name="Google Shape;165;p32"/>
          <p:cNvSpPr/>
          <p:nvPr/>
        </p:nvSpPr>
        <p:spPr>
          <a:xfrm>
            <a:off x="1883125" y="1049200"/>
            <a:ext cx="6273300" cy="732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7800" marR="1778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D7054"/>
                </a:solidFill>
                <a:latin typeface="Courier New"/>
                <a:ea typeface="Courier New"/>
                <a:cs typeface="Courier New"/>
                <a:sym typeface="Courier New"/>
              </a:rPr>
              <a:t># pie-chart :: (t :: Table, col :: String) → Image</a:t>
            </a:r>
            <a:endParaRPr sz="1500">
              <a:solidFill>
                <a:srgbClr val="CD70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pie-chart(animals-table, "legs")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6" name="Google Shape;166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1613625" y="-12175"/>
            <a:ext cx="744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Variables</a:t>
            </a:r>
            <a:endParaRPr/>
          </a:p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3120575" y="930575"/>
            <a:ext cx="54363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Hovering over a pie slice reveals the label, as well as the count and the percentage of the whole. In this example we see that there is 1 </a:t>
            </a: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animal</a:t>
            </a: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with 0 legs, representing 3.1% of the population</a:t>
            </a:r>
            <a:endParaRPr sz="16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We can also resize the window by dragging its borders. This allows us to experiment with the data before closing the window and generating the final, non-interactive image.</a:t>
            </a:r>
            <a:endParaRPr sz="2200"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00" y="1674251"/>
            <a:ext cx="2479900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1613625" y="-12175"/>
            <a:ext cx="744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Categorical Variables</a:t>
            </a:r>
            <a:endParaRPr/>
          </a:p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2676100" y="1047900"/>
            <a:ext cx="62112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function </a:t>
            </a:r>
            <a:r>
              <a:rPr lang="en" sz="1550"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pie-chart</a:t>
            </a: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consumes a Table of data, along with the </a:t>
            </a:r>
            <a:r>
              <a:rPr i="1"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name of a </a:t>
            </a:r>
            <a:r>
              <a:rPr b="1" i="1"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categorical</a:t>
            </a:r>
            <a:r>
              <a:rPr i="1"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column you want to display</a:t>
            </a: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The computer goes through the column, counting the number of times that each value appears. </a:t>
            </a:r>
            <a:endParaRPr sz="16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Then it draws a pie slice for each value, with the size of the slice being the percentage of times it appears. In this example, we used our </a:t>
            </a:r>
            <a:r>
              <a:rPr lang="en" sz="1550"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animals-table</a:t>
            </a: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table as our dataset, and made a pie chart showing the distribution of the number of  </a:t>
            </a:r>
            <a:r>
              <a:rPr lang="en" sz="1550">
                <a:highlight>
                  <a:srgbClr val="F7F7F8"/>
                </a:highlight>
                <a:latin typeface="Courier New"/>
                <a:ea typeface="Courier New"/>
                <a:cs typeface="Courier New"/>
                <a:sym typeface="Courier New"/>
              </a:rPr>
              <a:t>legs</a:t>
            </a:r>
            <a:r>
              <a:rPr lang="en" sz="1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across the shelter.</a:t>
            </a:r>
            <a:endParaRPr sz="2200"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25" y="2008326"/>
            <a:ext cx="2024350" cy="20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</a:t>
            </a:r>
            <a:endParaRPr/>
          </a:p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1912650" y="774300"/>
            <a:ext cx="7187700" cy="3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Here is the Contract for another function: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Use </a:t>
            </a: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bar-chart</a:t>
            </a:r>
            <a:r>
              <a:rPr lang="en" sz="1700">
                <a:solidFill>
                  <a:schemeClr val="dk1"/>
                </a:solidFill>
              </a:rPr>
              <a:t> to make a display showing how many animals there are of each species. 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Experiment with pie/bar charts, passing in different column names. </a:t>
            </a:r>
            <a:r>
              <a:rPr i="1" lang="en" sz="1700">
                <a:solidFill>
                  <a:schemeClr val="dk1"/>
                </a:solidFill>
              </a:rPr>
              <a:t>If you get an error message, read it carefully!</a:t>
            </a:r>
            <a:endParaRPr i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What do you think are the rules for what kinds of columns can be used by </a:t>
            </a: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bar-chart</a:t>
            </a:r>
            <a:r>
              <a:rPr lang="en" sz="1700">
                <a:solidFill>
                  <a:schemeClr val="dk1"/>
                </a:solidFill>
              </a:rPr>
              <a:t> and </a:t>
            </a:r>
            <a:r>
              <a:rPr lang="en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pie-chart</a:t>
            </a:r>
            <a:r>
              <a:rPr lang="en" sz="1700">
                <a:solidFill>
                  <a:schemeClr val="dk1"/>
                </a:solidFill>
              </a:rPr>
              <a:t>?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When would you want to use one chart instead of another?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Make sure you have a spokesperson for your group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88" name="Google Shape;188;p35"/>
          <p:cNvSpPr/>
          <p:nvPr/>
        </p:nvSpPr>
        <p:spPr>
          <a:xfrm>
            <a:off x="2433398" y="1354000"/>
            <a:ext cx="6567300" cy="340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D7054"/>
                </a:solidFill>
                <a:latin typeface="Courier New"/>
                <a:ea typeface="Courier New"/>
                <a:cs typeface="Courier New"/>
                <a:sym typeface="Courier New"/>
              </a:rPr>
              <a:t># bar-chart :: (t :: Table, col :: String) → Image</a:t>
            </a:r>
            <a:endParaRPr sz="2000">
              <a:solidFill>
                <a:srgbClr val="CD705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9" name="Google Shape;189;p35"/>
          <p:cNvPicPr preferRelativeResize="0"/>
          <p:nvPr/>
        </p:nvPicPr>
        <p:blipFill rotWithShape="1">
          <a:blip r:embed="rId3">
            <a:alphaModFix/>
          </a:blip>
          <a:srcRect b="23526" l="0" r="0" t="19454"/>
          <a:stretch/>
        </p:blipFill>
        <p:spPr>
          <a:xfrm>
            <a:off x="136900" y="2688006"/>
            <a:ext cx="1514376" cy="86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/>
          <p:nvPr/>
        </p:nvSpPr>
        <p:spPr>
          <a:xfrm rot="-1352170">
            <a:off x="156603" y="2295479"/>
            <a:ext cx="1278227" cy="3574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B4A7D6"/>
                </a:solidFill>
                <a:latin typeface="Arial"/>
              </a:rPr>
              <a:t>10min</a:t>
            </a:r>
          </a:p>
        </p:txBody>
      </p:sp>
      <p:pic>
        <p:nvPicPr>
          <p:cNvPr id="191" name="Google Shape;191;p3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1554625" y="-12175"/>
            <a:ext cx="74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Displaying Categorical Variables</a:t>
            </a:r>
            <a:endParaRPr/>
          </a:p>
        </p:txBody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2096875" y="1891800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 did you discover as you explored?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When would you use a bar-chart vs pie-chart?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9" name="Google Shape;199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6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1631175" y="-12175"/>
            <a:ext cx="742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Displaying Categorical Variables</a:t>
            </a:r>
            <a:endParaRPr/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1976725" y="1034450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Pie charts and bar charts are mostly used to display categorical data.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While b</a:t>
            </a:r>
            <a:r>
              <a:rPr lang="en" sz="2100">
                <a:solidFill>
                  <a:schemeClr val="dk1"/>
                </a:solidFill>
              </a:rPr>
              <a:t>ars in some bar charts should follow some logical order (alphabetical, small-medium-large, etc), the pie slices and bars in these charts can technically be placed in any order, without changing the meaning of the chart.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hAndMin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hAndMin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